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69" r:id="rId2"/>
    <p:sldId id="260" r:id="rId3"/>
    <p:sldId id="299" r:id="rId4"/>
    <p:sldId id="271" r:id="rId5"/>
    <p:sldId id="272" r:id="rId6"/>
    <p:sldId id="273" r:id="rId7"/>
    <p:sldId id="264" r:id="rId8"/>
    <p:sldId id="262" r:id="rId9"/>
    <p:sldId id="266" r:id="rId10"/>
    <p:sldId id="286" r:id="rId11"/>
    <p:sldId id="287" r:id="rId12"/>
    <p:sldId id="292" r:id="rId13"/>
    <p:sldId id="291" r:id="rId14"/>
    <p:sldId id="293" r:id="rId15"/>
    <p:sldId id="288" r:id="rId16"/>
    <p:sldId id="294" r:id="rId17"/>
    <p:sldId id="295" r:id="rId18"/>
    <p:sldId id="304" r:id="rId19"/>
    <p:sldId id="297" r:id="rId20"/>
    <p:sldId id="282" r:id="rId21"/>
    <p:sldId id="283" r:id="rId22"/>
    <p:sldId id="284" r:id="rId23"/>
    <p:sldId id="275" r:id="rId24"/>
    <p:sldId id="290" r:id="rId25"/>
    <p:sldId id="276" r:id="rId26"/>
    <p:sldId id="277" r:id="rId27"/>
    <p:sldId id="278" r:id="rId28"/>
    <p:sldId id="289" r:id="rId29"/>
    <p:sldId id="281" r:id="rId30"/>
    <p:sldId id="296" r:id="rId31"/>
    <p:sldId id="302" r:id="rId32"/>
    <p:sldId id="298" r:id="rId33"/>
    <p:sldId id="285" r:id="rId34"/>
    <p:sldId id="300"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304"/>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6"/>
            <p14:sldId id="302"/>
            <p14:sldId id="298"/>
            <p14:sldId id="285"/>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4291" autoAdjust="0"/>
  </p:normalViewPr>
  <p:slideViewPr>
    <p:cSldViewPr snapToGrid="0">
      <p:cViewPr>
        <p:scale>
          <a:sx n="70" d="100"/>
          <a:sy n="70" d="100"/>
        </p:scale>
        <p:origin x="68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2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en chaque point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les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On n’a pas un profil de proba qui correspond exactement au profil d’amplitude puisqu’on utilise d’autres caractéristiques du signal mais on voit que les crocs ressortent bien  comme des pics de forte probabilité alors que leur amplitude n’est pas forcément très grande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cf</a:t>
            </a:r>
            <a:r>
              <a:rPr lang="fr-FR" sz="1200" dirty="0">
                <a:effectLst/>
                <a:latin typeface="Calibri" panose="020F0502020204030204" pitchFamily="34" charset="0"/>
                <a:ea typeface="Calibri" panose="020F0502020204030204" pitchFamily="34" charset="0"/>
                <a:cs typeface="Times New Roman" panose="02020603050405020304" pitchFamily="18" charset="0"/>
              </a:rPr>
              <a:t> le dernier). On va donc voir les résultats sur plusieurs enregistrements avec des seuils optimaux ce que cela donne.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290067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32</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33</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34</a:t>
            </a:fld>
            <a:endParaRPr lang="en-GB"/>
          </a:p>
        </p:txBody>
      </p:sp>
    </p:spTree>
    <p:extLst>
      <p:ext uri="{BB962C8B-B14F-4D97-AF65-F5344CB8AC3E}">
        <p14:creationId xmlns:p14="http://schemas.microsoft.com/office/powerpoint/2010/main" val="2318288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4.wav"/><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5th,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pic>
        <p:nvPicPr>
          <p:cNvPr id="5" name="cathy_A_3">
            <a:hlinkClick r:id="" action="ppaction://media"/>
            <a:extLst>
              <a:ext uri="{FF2B5EF4-FFF2-40B4-BE49-F238E27FC236}">
                <a16:creationId xmlns:a16="http://schemas.microsoft.com/office/drawing/2014/main" id="{5CB419F5-4D46-4565-AB0A-3F2FE6E9A6AA}"/>
              </a:ext>
            </a:extLst>
          </p:cNvPr>
          <p:cNvPicPr>
            <a:picLocks noChangeAspect="1"/>
          </p:cNvPicPr>
          <p:nvPr>
            <a:audioFile r:link="rId1"/>
            <p:extLst>
              <p:ext uri="{DAA4B4D4-6D71-4841-9C94-3DE7FCFB9230}">
                <p14:media xmlns:p14="http://schemas.microsoft.com/office/powerpoint/2010/main" r:embed="rId2">
                  <p14:trim st="3318" end="105.2448"/>
                </p14:media>
              </p:ext>
            </p:extLst>
          </p:nvPr>
        </p:nvPicPr>
        <p:blipFill>
          <a:blip r:embed="rId8"/>
          <a:stretch>
            <a:fillRect/>
          </a:stretch>
        </p:blipFill>
        <p:spPr>
          <a:xfrm>
            <a:off x="5308086" y="730462"/>
            <a:ext cx="609600" cy="609600"/>
          </a:xfrm>
          <a:prstGeom prst="rect">
            <a:avLst/>
          </a:prstGeom>
        </p:spPr>
      </p:pic>
    </p:spTree>
    <p:extLst>
      <p:ext uri="{BB962C8B-B14F-4D97-AF65-F5344CB8AC3E}">
        <p14:creationId xmlns:p14="http://schemas.microsoft.com/office/powerpoint/2010/main" val="27042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683" y="990623"/>
            <a:ext cx="6818282" cy="67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2.27,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1.5 break</a:t>
            </a:r>
            <a:endParaRPr lang="en-US" b="1" dirty="0"/>
          </a:p>
        </p:txBody>
      </p:sp>
      <p:pic>
        <p:nvPicPr>
          <p:cNvPr id="4" name="Image 3">
            <a:extLst>
              <a:ext uri="{FF2B5EF4-FFF2-40B4-BE49-F238E27FC236}">
                <a16:creationId xmlns:a16="http://schemas.microsoft.com/office/drawing/2014/main" id="{93803FB7-C3C2-47C6-A4D5-1EF267BB719D}"/>
              </a:ext>
            </a:extLst>
          </p:cNvPr>
          <p:cNvPicPr>
            <a:picLocks noChangeAspect="1"/>
          </p:cNvPicPr>
          <p:nvPr/>
        </p:nvPicPr>
        <p:blipFill>
          <a:blip r:embed="rId3"/>
          <a:stretch>
            <a:fillRect/>
          </a:stretch>
        </p:blipFill>
        <p:spPr>
          <a:xfrm>
            <a:off x="1645920" y="807363"/>
            <a:ext cx="8900160" cy="5243274"/>
          </a:xfrm>
          <a:prstGeom prst="rect">
            <a:avLst/>
          </a:prstGeom>
        </p:spPr>
      </p:pic>
    </p:spTree>
    <p:extLst>
      <p:ext uri="{BB962C8B-B14F-4D97-AF65-F5344CB8AC3E}">
        <p14:creationId xmlns:p14="http://schemas.microsoft.com/office/powerpoint/2010/main" val="219414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983626"/>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pic>
        <p:nvPicPr>
          <p:cNvPr id="4" name="Image 3">
            <a:extLst>
              <a:ext uri="{FF2B5EF4-FFF2-40B4-BE49-F238E27FC236}">
                <a16:creationId xmlns:a16="http://schemas.microsoft.com/office/drawing/2014/main" id="{149A7290-80FA-4CFD-B623-69B90E25B45D}"/>
              </a:ext>
            </a:extLst>
          </p:cNvPr>
          <p:cNvPicPr>
            <a:picLocks noChangeAspect="1"/>
          </p:cNvPicPr>
          <p:nvPr/>
        </p:nvPicPr>
        <p:blipFill>
          <a:blip r:embed="rId3"/>
          <a:stretch>
            <a:fillRect/>
          </a:stretch>
        </p:blipFill>
        <p:spPr>
          <a:xfrm>
            <a:off x="755098" y="717704"/>
            <a:ext cx="6449568" cy="3799578"/>
          </a:xfrm>
          <a:prstGeom prst="rect">
            <a:avLst/>
          </a:prstGeom>
        </p:spPr>
      </p:pic>
      <p:cxnSp>
        <p:nvCxnSpPr>
          <p:cNvPr id="9" name="Straight Arrow Connector 8">
            <a:extLst>
              <a:ext uri="{FF2B5EF4-FFF2-40B4-BE49-F238E27FC236}">
                <a16:creationId xmlns:a16="http://schemas.microsoft.com/office/drawing/2014/main" id="{BB8E7E0A-7B9D-41AB-9F88-D77C33A80D1D}"/>
              </a:ext>
            </a:extLst>
          </p:cNvPr>
          <p:cNvCxnSpPr>
            <a:cxnSpLocks/>
          </p:cNvCxnSpPr>
          <p:nvPr/>
        </p:nvCxnSpPr>
        <p:spPr>
          <a:xfrm flipV="1">
            <a:off x="4368139" y="1010516"/>
            <a:ext cx="309849" cy="59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3456708" y="647578"/>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12642" y="3711690"/>
            <a:ext cx="3537097" cy="1569660"/>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a:t>
            </a:r>
            <a:r>
              <a:rPr lang="en-US" dirty="0"/>
              <a:t> </a:t>
            </a:r>
          </a:p>
        </p:txBody>
      </p:sp>
      <p:pic>
        <p:nvPicPr>
          <p:cNvPr id="13" name="Image 12">
            <a:extLst>
              <a:ext uri="{FF2B5EF4-FFF2-40B4-BE49-F238E27FC236}">
                <a16:creationId xmlns:a16="http://schemas.microsoft.com/office/drawing/2014/main" id="{9033982C-99D8-45DF-BC2E-9E0BAEE091FE}"/>
              </a:ext>
            </a:extLst>
          </p:cNvPr>
          <p:cNvPicPr>
            <a:picLocks noChangeAspect="1"/>
          </p:cNvPicPr>
          <p:nvPr/>
        </p:nvPicPr>
        <p:blipFill>
          <a:blip r:embed="rId4"/>
          <a:stretch>
            <a:fillRect/>
          </a:stretch>
        </p:blipFill>
        <p:spPr>
          <a:xfrm>
            <a:off x="876092" y="4547083"/>
            <a:ext cx="6515014" cy="1601960"/>
          </a:xfrm>
          <a:prstGeom prst="rect">
            <a:avLst/>
          </a:prstGeom>
        </p:spPr>
      </p:pic>
      <p:sp>
        <p:nvSpPr>
          <p:cNvPr id="17" name="TextBox 19">
            <a:extLst>
              <a:ext uri="{FF2B5EF4-FFF2-40B4-BE49-F238E27FC236}">
                <a16:creationId xmlns:a16="http://schemas.microsoft.com/office/drawing/2014/main" id="{E77C7691-A8FC-4C2B-8CD7-306AC1932DEC}"/>
              </a:ext>
            </a:extLst>
          </p:cNvPr>
          <p:cNvSpPr txBox="1"/>
          <p:nvPr/>
        </p:nvSpPr>
        <p:spPr>
          <a:xfrm>
            <a:off x="2238577" y="6242820"/>
            <a:ext cx="1155033" cy="369332"/>
          </a:xfrm>
          <a:prstGeom prst="rect">
            <a:avLst/>
          </a:prstGeom>
          <a:noFill/>
        </p:spPr>
        <p:txBody>
          <a:bodyPr wrap="square" rtlCol="0">
            <a:spAutoFit/>
          </a:bodyPr>
          <a:lstStyle/>
          <a:p>
            <a:pPr algn="ctr"/>
            <a:r>
              <a:rPr lang="en-GB" b="1" dirty="0">
                <a:solidFill>
                  <a:schemeClr val="accent2"/>
                </a:solidFill>
              </a:rPr>
              <a:t>breaks</a:t>
            </a:r>
          </a:p>
        </p:txBody>
      </p:sp>
      <p:sp>
        <p:nvSpPr>
          <p:cNvPr id="15" name="Rectangle 14">
            <a:extLst>
              <a:ext uri="{FF2B5EF4-FFF2-40B4-BE49-F238E27FC236}">
                <a16:creationId xmlns:a16="http://schemas.microsoft.com/office/drawing/2014/main" id="{3044453F-FF53-496B-94AB-20701FBA0517}"/>
              </a:ext>
            </a:extLst>
          </p:cNvPr>
          <p:cNvSpPr/>
          <p:nvPr/>
        </p:nvSpPr>
        <p:spPr>
          <a:xfrm>
            <a:off x="1364776" y="1015737"/>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CF02DA7A-F25E-4DE0-8B7F-A4451C552877}"/>
              </a:ext>
            </a:extLst>
          </p:cNvPr>
          <p:cNvSpPr/>
          <p:nvPr/>
        </p:nvSpPr>
        <p:spPr>
          <a:xfrm>
            <a:off x="1831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5EF6A240-7F78-4BA5-A90E-38E07C4A7CC0}"/>
              </a:ext>
            </a:extLst>
          </p:cNvPr>
          <p:cNvSpPr/>
          <p:nvPr/>
        </p:nvSpPr>
        <p:spPr>
          <a:xfrm>
            <a:off x="3642911"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61EB7C1-111C-40BE-BD9F-11D90845944F}"/>
              </a:ext>
            </a:extLst>
          </p:cNvPr>
          <p:cNvSpPr/>
          <p:nvPr/>
        </p:nvSpPr>
        <p:spPr>
          <a:xfrm>
            <a:off x="4117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D528F26-A05F-4B8B-8184-9E7FC1297459}"/>
              </a:ext>
            </a:extLst>
          </p:cNvPr>
          <p:cNvSpPr/>
          <p:nvPr/>
        </p:nvSpPr>
        <p:spPr>
          <a:xfrm>
            <a:off x="4599708"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6314B274-38B4-43E4-B169-369AACF4D0BE}"/>
              </a:ext>
            </a:extLst>
          </p:cNvPr>
          <p:cNvSpPr txBox="1"/>
          <p:nvPr/>
        </p:nvSpPr>
        <p:spPr>
          <a:xfrm rot="16200000">
            <a:off x="-2428209" y="3822471"/>
            <a:ext cx="5670949" cy="400110"/>
          </a:xfrm>
          <a:prstGeom prst="rect">
            <a:avLst/>
          </a:prstGeom>
          <a:noFill/>
        </p:spPr>
        <p:txBody>
          <a:bodyPr wrap="square" rtlCol="0">
            <a:spAutoFit/>
          </a:bodyPr>
          <a:lstStyle/>
          <a:p>
            <a:r>
              <a:rPr lang="fr-FR" sz="2000" dirty="0"/>
              <a:t>LABELS	AMPLITUDE	              PROBABILITY</a:t>
            </a:r>
          </a:p>
        </p:txBody>
      </p:sp>
      <p:sp>
        <p:nvSpPr>
          <p:cNvPr id="6" name="Rectangle 5">
            <a:extLst>
              <a:ext uri="{FF2B5EF4-FFF2-40B4-BE49-F238E27FC236}">
                <a16:creationId xmlns:a16="http://schemas.microsoft.com/office/drawing/2014/main" id="{D77ECBAF-C104-4BCA-B4EE-98B44BDABE4A}"/>
              </a:ext>
            </a:extLst>
          </p:cNvPr>
          <p:cNvSpPr/>
          <p:nvPr/>
        </p:nvSpPr>
        <p:spPr>
          <a:xfrm>
            <a:off x="136477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C8EEAF7-37A3-4CA1-8AF8-0045A58C3183}"/>
              </a:ext>
            </a:extLst>
          </p:cNvPr>
          <p:cNvSpPr/>
          <p:nvPr/>
        </p:nvSpPr>
        <p:spPr>
          <a:xfrm>
            <a:off x="1831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00A3F46-6FBB-4AD6-999D-14E7B46B6937}"/>
              </a:ext>
            </a:extLst>
          </p:cNvPr>
          <p:cNvSpPr/>
          <p:nvPr/>
        </p:nvSpPr>
        <p:spPr>
          <a:xfrm>
            <a:off x="364713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690D704-6579-47BB-BB12-2C4167AD817C}"/>
              </a:ext>
            </a:extLst>
          </p:cNvPr>
          <p:cNvSpPr/>
          <p:nvPr/>
        </p:nvSpPr>
        <p:spPr>
          <a:xfrm>
            <a:off x="4117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32A4A88-4A28-4516-8836-C256D970CB53}"/>
              </a:ext>
            </a:extLst>
          </p:cNvPr>
          <p:cNvSpPr/>
          <p:nvPr/>
        </p:nvSpPr>
        <p:spPr>
          <a:xfrm>
            <a:off x="4603574"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92186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8" name="TextBox 7">
            <a:extLst>
              <a:ext uri="{FF2B5EF4-FFF2-40B4-BE49-F238E27FC236}">
                <a16:creationId xmlns:a16="http://schemas.microsoft.com/office/drawing/2014/main" id="{915B430B-8ACE-4632-A912-17B80D85AF58}"/>
              </a:ext>
            </a:extLst>
          </p:cNvPr>
          <p:cNvSpPr txBox="1"/>
          <p:nvPr/>
        </p:nvSpPr>
        <p:spPr>
          <a:xfrm>
            <a:off x="1595437" y="6211668"/>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a:t>
            </a:r>
            <a:r>
              <a:rPr lang="en-US" dirty="0">
                <a:solidFill>
                  <a:srgbClr val="000000"/>
                </a:solidFill>
                <a:latin typeface="Calibri" panose="020F0502020204030204" pitchFamily="34" charset="0"/>
              </a:rPr>
              <a:t>2.56</a:t>
            </a:r>
            <a:r>
              <a:rPr lang="en-US" sz="1800" dirty="0">
                <a:solidFill>
                  <a:srgbClr val="000000"/>
                </a:solidFill>
                <a:effectLst/>
                <a:latin typeface="Calibri" panose="020F0502020204030204" pitchFamily="34" charset="0"/>
              </a:rPr>
              <a:t>,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a:t>
            </a:r>
            <a:r>
              <a:rPr lang="en-US" b="1" dirty="0">
                <a:solidFill>
                  <a:srgbClr val="000000"/>
                </a:solidFill>
                <a:latin typeface="Calibri" panose="020F0502020204030204" pitchFamily="34" charset="0"/>
              </a:rPr>
              <a:t>1.6</a:t>
            </a:r>
            <a:r>
              <a:rPr lang="en-US" sz="1800" b="1" dirty="0">
                <a:solidFill>
                  <a:srgbClr val="000000"/>
                </a:solidFill>
                <a:effectLst/>
                <a:latin typeface="Calibri" panose="020F0502020204030204" pitchFamily="34" charset="0"/>
              </a:rPr>
              <a:t> breaks</a:t>
            </a:r>
            <a:endParaRPr lang="en-US" b="1" dirty="0"/>
          </a:p>
        </p:txBody>
      </p:sp>
      <p:pic>
        <p:nvPicPr>
          <p:cNvPr id="4" name="Image 3">
            <a:extLst>
              <a:ext uri="{FF2B5EF4-FFF2-40B4-BE49-F238E27FC236}">
                <a16:creationId xmlns:a16="http://schemas.microsoft.com/office/drawing/2014/main" id="{2F66B735-6D0E-4BEA-9C64-C97E62F245AD}"/>
              </a:ext>
            </a:extLst>
          </p:cNvPr>
          <p:cNvPicPr>
            <a:picLocks noChangeAspect="1"/>
          </p:cNvPicPr>
          <p:nvPr/>
        </p:nvPicPr>
        <p:blipFill>
          <a:blip r:embed="rId3"/>
          <a:stretch>
            <a:fillRect/>
          </a:stretch>
        </p:blipFill>
        <p:spPr>
          <a:xfrm>
            <a:off x="1566672" y="760676"/>
            <a:ext cx="9058656" cy="5336648"/>
          </a:xfrm>
          <a:prstGeom prst="rect">
            <a:avLst/>
          </a:prstGeom>
        </p:spPr>
      </p:pic>
    </p:spTree>
    <p:extLst>
      <p:ext uri="{BB962C8B-B14F-4D97-AF65-F5344CB8AC3E}">
        <p14:creationId xmlns:p14="http://schemas.microsoft.com/office/powerpoint/2010/main" val="25209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(M&amp;M’s,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14" name="TextBox 6">
            <a:extLst>
              <a:ext uri="{FF2B5EF4-FFF2-40B4-BE49-F238E27FC236}">
                <a16:creationId xmlns:a16="http://schemas.microsoft.com/office/drawing/2014/main" id="{AE8C8792-4DB4-4F90-B080-8634B97D5EB8}"/>
              </a:ext>
            </a:extLst>
          </p:cNvPr>
          <p:cNvSpPr txBox="1"/>
          <p:nvPr/>
        </p:nvSpPr>
        <p:spPr>
          <a:xfrm>
            <a:off x="712380" y="4340479"/>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18" name="TextBox 7">
            <a:extLst>
              <a:ext uri="{FF2B5EF4-FFF2-40B4-BE49-F238E27FC236}">
                <a16:creationId xmlns:a16="http://schemas.microsoft.com/office/drawing/2014/main" id="{440B9F1C-E17B-48BF-8A26-E562002F122A}"/>
              </a:ext>
            </a:extLst>
          </p:cNvPr>
          <p:cNvSpPr txBox="1"/>
          <p:nvPr/>
        </p:nvSpPr>
        <p:spPr>
          <a:xfrm>
            <a:off x="712380" y="1224798"/>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0" name="Group 23">
            <a:extLst>
              <a:ext uri="{FF2B5EF4-FFF2-40B4-BE49-F238E27FC236}">
                <a16:creationId xmlns:a16="http://schemas.microsoft.com/office/drawing/2014/main" id="{CB76C8DF-B14A-4287-8BB7-54EC6F39B4B0}"/>
              </a:ext>
            </a:extLst>
          </p:cNvPr>
          <p:cNvGrpSpPr/>
          <p:nvPr/>
        </p:nvGrpSpPr>
        <p:grpSpPr>
          <a:xfrm>
            <a:off x="1667538" y="2140013"/>
            <a:ext cx="9081978" cy="1590155"/>
            <a:chOff x="1667538" y="2186317"/>
            <a:chExt cx="9081978" cy="1590155"/>
          </a:xfrm>
        </p:grpSpPr>
        <p:sp>
          <p:nvSpPr>
            <p:cNvPr id="21" name="Rectangle: Rounded Corners 9">
              <a:extLst>
                <a:ext uri="{FF2B5EF4-FFF2-40B4-BE49-F238E27FC236}">
                  <a16:creationId xmlns:a16="http://schemas.microsoft.com/office/drawing/2014/main" id="{77D4C338-70B7-44B0-B5E9-36E3C7C8B43D}"/>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25" name="Straight Arrow Connector 11">
              <a:extLst>
                <a:ext uri="{FF2B5EF4-FFF2-40B4-BE49-F238E27FC236}">
                  <a16:creationId xmlns:a16="http://schemas.microsoft.com/office/drawing/2014/main" id="{8DA61AD2-CE1F-4085-8006-B5C09C777F8B}"/>
                </a:ext>
              </a:extLst>
            </p:cNvPr>
            <p:cNvCxnSpPr>
              <a:cxnSpLocks/>
              <a:stCxn id="21" idx="3"/>
              <a:endCxn id="26"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14">
              <a:extLst>
                <a:ext uri="{FF2B5EF4-FFF2-40B4-BE49-F238E27FC236}">
                  <a16:creationId xmlns:a16="http://schemas.microsoft.com/office/drawing/2014/main" id="{4CB8D2DB-9819-4B46-A13B-1372C9D75FC5}"/>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27" name="Rectangle: Rounded Corners 16">
              <a:extLst>
                <a:ext uri="{FF2B5EF4-FFF2-40B4-BE49-F238E27FC236}">
                  <a16:creationId xmlns:a16="http://schemas.microsoft.com/office/drawing/2014/main" id="{3B1F647F-EABF-4D7F-92AE-3B22020CF7DC}"/>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28" name="Straight Arrow Connector 18">
              <a:extLst>
                <a:ext uri="{FF2B5EF4-FFF2-40B4-BE49-F238E27FC236}">
                  <a16:creationId xmlns:a16="http://schemas.microsoft.com/office/drawing/2014/main" id="{B731F5E2-D2D7-4238-999D-86F438605C87}"/>
                </a:ext>
              </a:extLst>
            </p:cNvPr>
            <p:cNvCxnSpPr>
              <a:cxnSpLocks/>
              <a:stCxn id="26"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1">
              <a:extLst>
                <a:ext uri="{FF2B5EF4-FFF2-40B4-BE49-F238E27FC236}">
                  <a16:creationId xmlns:a16="http://schemas.microsoft.com/office/drawing/2014/main" id="{260A339B-DFC9-4592-B53A-79C5C5CAB2AA}"/>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30" name="TextBox 22">
              <a:extLst>
                <a:ext uri="{FF2B5EF4-FFF2-40B4-BE49-F238E27FC236}">
                  <a16:creationId xmlns:a16="http://schemas.microsoft.com/office/drawing/2014/main" id="{BEABE50E-5589-4F47-9BB7-B1898E9BA5FC}"/>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0" y="6488668"/>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
        <p:nvSpPr>
          <p:cNvPr id="6" name="ZoneTexte 5">
            <a:extLst>
              <a:ext uri="{FF2B5EF4-FFF2-40B4-BE49-F238E27FC236}">
                <a16:creationId xmlns:a16="http://schemas.microsoft.com/office/drawing/2014/main" id="{03EA333C-08A7-461A-9BA0-9045B47284C8}"/>
              </a:ext>
            </a:extLst>
          </p:cNvPr>
          <p:cNvSpPr txBox="1"/>
          <p:nvPr/>
        </p:nvSpPr>
        <p:spPr>
          <a:xfrm>
            <a:off x="1018402" y="5012445"/>
            <a:ext cx="10155195" cy="461665"/>
          </a:xfrm>
          <a:prstGeom prst="rect">
            <a:avLst/>
          </a:prstGeom>
          <a:noFill/>
        </p:spPr>
        <p:txBody>
          <a:bodyPr wrap="square" rtlCol="0">
            <a:spAutoFit/>
          </a:bodyPr>
          <a:lstStyle/>
          <a:p>
            <a:pPr algn="ctr"/>
            <a:r>
              <a:rPr lang="en-GB" sz="2400" dirty="0">
                <a:latin typeface="Abadi" panose="020B0604020104020204" pitchFamily="34" charset="0"/>
              </a:rPr>
              <a:t>Thanks to Amandine and Mr </a:t>
            </a:r>
            <a:r>
              <a:rPr lang="en-GB" sz="2400" dirty="0" err="1">
                <a:latin typeface="Abadi" panose="020B0604020104020204" pitchFamily="34" charset="0"/>
              </a:rPr>
              <a:t>Husson</a:t>
            </a:r>
            <a:r>
              <a:rPr lang="en-GB" sz="2400" dirty="0">
                <a:latin typeface="Abadi" panose="020B0604020104020204" pitchFamily="34" charset="0"/>
              </a:rPr>
              <a:t> </a:t>
            </a:r>
            <a:r>
              <a:rPr lang="en-US" sz="2400" dirty="0">
                <a:latin typeface="Abadi" panose="020B0604020104020204" pitchFamily="34" charset="0"/>
              </a:rPr>
              <a:t>for their guidance and time.</a:t>
            </a:r>
            <a:endParaRPr lang="en-GB" sz="2400" dirty="0">
              <a:latin typeface="Abadi" panose="020B0604020104020204" pitchFamily="34" charset="0"/>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24</a:t>
            </a:fld>
            <a:endParaRPr lang="fr-FR"/>
          </a:p>
        </p:txBody>
      </p:sp>
    </p:spTree>
    <p:extLst>
      <p:ext uri="{BB962C8B-B14F-4D97-AF65-F5344CB8AC3E}">
        <p14:creationId xmlns:p14="http://schemas.microsoft.com/office/powerpoint/2010/main" val="24320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25</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26</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27</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6DF518-D117-4C9E-A4CB-B03DE83B30ED}"/>
              </a:ext>
            </a:extLst>
          </p:cNvPr>
          <p:cNvSpPr>
            <a:spLocks noGrp="1"/>
          </p:cNvSpPr>
          <p:nvPr>
            <p:ph type="sldNum" sz="quarter" idx="12"/>
          </p:nvPr>
        </p:nvSpPr>
        <p:spPr/>
        <p:txBody>
          <a:bodyPr/>
          <a:lstStyle/>
          <a:p>
            <a:fld id="{F88CFBEC-FD8C-48E6-AEC4-846090743C72}" type="slidenum">
              <a:rPr lang="fr-FR" smtClean="0"/>
              <a:t>31</a:t>
            </a:fld>
            <a:endParaRPr lang="fr-FR"/>
          </a:p>
        </p:txBody>
      </p:sp>
      <p:pic>
        <p:nvPicPr>
          <p:cNvPr id="4" name="Image 3">
            <a:extLst>
              <a:ext uri="{FF2B5EF4-FFF2-40B4-BE49-F238E27FC236}">
                <a16:creationId xmlns:a16="http://schemas.microsoft.com/office/drawing/2014/main" id="{0DFC05A6-77E1-4922-8D8D-6E449F7E8BCE}"/>
              </a:ext>
            </a:extLst>
          </p:cNvPr>
          <p:cNvPicPr>
            <a:picLocks noChangeAspect="1"/>
          </p:cNvPicPr>
          <p:nvPr/>
        </p:nvPicPr>
        <p:blipFill>
          <a:blip r:embed="rId2"/>
          <a:stretch>
            <a:fillRect/>
          </a:stretch>
        </p:blipFill>
        <p:spPr>
          <a:xfrm>
            <a:off x="1206231" y="1279023"/>
            <a:ext cx="9779538" cy="5442452"/>
          </a:xfrm>
          <a:prstGeom prst="rect">
            <a:avLst/>
          </a:prstGeom>
        </p:spPr>
      </p:pic>
      <p:sp>
        <p:nvSpPr>
          <p:cNvPr id="6" name="ZoneTexte 5">
            <a:extLst>
              <a:ext uri="{FF2B5EF4-FFF2-40B4-BE49-F238E27FC236}">
                <a16:creationId xmlns:a16="http://schemas.microsoft.com/office/drawing/2014/main" id="{68144A6D-77CC-429E-941E-1D72060E2A01}"/>
              </a:ext>
            </a:extLst>
          </p:cNvPr>
          <p:cNvSpPr txBox="1"/>
          <p:nvPr/>
        </p:nvSpPr>
        <p:spPr>
          <a:xfrm>
            <a:off x="442609" y="309133"/>
            <a:ext cx="6099242" cy="461665"/>
          </a:xfrm>
          <a:prstGeom prst="rect">
            <a:avLst/>
          </a:prstGeom>
          <a:noFill/>
        </p:spPr>
        <p:txBody>
          <a:bodyPr wrap="square">
            <a:spAutoFit/>
          </a:bodyPr>
          <a:lstStyle/>
          <a:p>
            <a:r>
              <a:rPr lang="fr-FR" sz="2400" dirty="0" err="1">
                <a:solidFill>
                  <a:srgbClr val="0000A1"/>
                </a:solidFill>
                <a:latin typeface="Abadi" panose="020B0604020104020204" pitchFamily="34" charset="0"/>
              </a:rPr>
              <a:t>Choosing</a:t>
            </a:r>
            <a:r>
              <a:rPr lang="fr-FR" sz="2400" dirty="0">
                <a:solidFill>
                  <a:srgbClr val="0000A1"/>
                </a:solidFill>
                <a:latin typeface="Abadi" panose="020B0604020104020204" pitchFamily="34" charset="0"/>
              </a:rPr>
              <a:t> optimal </a:t>
            </a:r>
            <a:r>
              <a:rPr lang="fr-FR" sz="2400" dirty="0" err="1">
                <a:solidFill>
                  <a:srgbClr val="0000A1"/>
                </a:solidFill>
                <a:latin typeface="Abadi" panose="020B0604020104020204" pitchFamily="34" charset="0"/>
              </a:rPr>
              <a:t>parameters</a:t>
            </a:r>
            <a:endParaRPr lang="fr-FR" sz="2400" dirty="0"/>
          </a:p>
        </p:txBody>
      </p:sp>
    </p:spTree>
    <p:extLst>
      <p:ext uri="{BB962C8B-B14F-4D97-AF65-F5344CB8AC3E}">
        <p14:creationId xmlns:p14="http://schemas.microsoft.com/office/powerpoint/2010/main" val="2112801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32</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33</a:t>
            </a:fld>
            <a:endParaRPr lang="fr-FR"/>
          </a:p>
        </p:txBody>
      </p:sp>
    </p:spTree>
    <p:extLst>
      <p:ext uri="{BB962C8B-B14F-4D97-AF65-F5344CB8AC3E}">
        <p14:creationId xmlns:p14="http://schemas.microsoft.com/office/powerpoint/2010/main" val="2692911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DD9F27A-D859-4881-AA38-2AF0C3C84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620697"/>
            <a:ext cx="5291666" cy="3616605"/>
          </a:xfrm>
          <a:prstGeom prst="rect">
            <a:avLst/>
          </a:prstGeom>
        </p:spPr>
      </p:pic>
      <p:pic>
        <p:nvPicPr>
          <p:cNvPr id="8" name="Image 7">
            <a:extLst>
              <a:ext uri="{FF2B5EF4-FFF2-40B4-BE49-F238E27FC236}">
                <a16:creationId xmlns:a16="http://schemas.microsoft.com/office/drawing/2014/main" id="{05F750AC-3B09-4412-9AE6-EF7CE8D74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1620697"/>
            <a:ext cx="5291667" cy="3616606"/>
          </a:xfrm>
          <a:prstGeom prst="rect">
            <a:avLst/>
          </a:prstGeom>
        </p:spPr>
      </p:pic>
      <p:sp>
        <p:nvSpPr>
          <p:cNvPr id="4" name="Espace réservé du numéro de diapositive 3">
            <a:extLst>
              <a:ext uri="{FF2B5EF4-FFF2-40B4-BE49-F238E27FC236}">
                <a16:creationId xmlns:a16="http://schemas.microsoft.com/office/drawing/2014/main" id="{F81536FE-3692-434E-B5DE-6BF0447EB43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88CFBEC-FD8C-48E6-AEC4-846090743C72}" type="slidenum">
              <a:rPr lang="en-US" smtClean="0"/>
              <a:pPr>
                <a:spcAft>
                  <a:spcPts val="600"/>
                </a:spcAft>
              </a:pPr>
              <a:t>34</a:t>
            </a:fld>
            <a:endParaRPr lang="en-US"/>
          </a:p>
        </p:txBody>
      </p:sp>
    </p:spTree>
    <p:extLst>
      <p:ext uri="{BB962C8B-B14F-4D97-AF65-F5344CB8AC3E}">
        <p14:creationId xmlns:p14="http://schemas.microsoft.com/office/powerpoint/2010/main" val="37053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
            <a:extLst>
              <a:ext uri="{FF2B5EF4-FFF2-40B4-BE49-F238E27FC236}">
                <a16:creationId xmlns:a16="http://schemas.microsoft.com/office/drawing/2014/main" id="{1CEA25C6-580B-4AE3-9EB6-CF9A89748173}"/>
              </a:ext>
            </a:extLst>
          </p:cNvPr>
          <p:cNvSpPr txBox="1">
            <a:spLocks/>
          </p:cNvSpPr>
          <p:nvPr/>
        </p:nvSpPr>
        <p:spPr>
          <a:xfrm>
            <a:off x="0" y="0"/>
            <a:ext cx="11604812"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rgbClr val="0000A1"/>
                </a:solidFill>
                <a:latin typeface="Abadi" panose="020B0604020104020204" pitchFamily="34" charset="0"/>
              </a:rPr>
              <a:t>I. C. Processing</a:t>
            </a:r>
            <a:endParaRPr lang="en-GB" dirty="0">
              <a:solidFill>
                <a:srgbClr val="0000A1"/>
              </a:solidFill>
              <a:latin typeface="Abadi" panose="020B0604020104020204" pitchFamily="34" charset="0"/>
            </a:endParaRPr>
          </a:p>
        </p:txBody>
      </p:sp>
      <p:sp>
        <p:nvSpPr>
          <p:cNvPr id="21" name="Rectangle : coins arrondis 20">
            <a:extLst>
              <a:ext uri="{FF2B5EF4-FFF2-40B4-BE49-F238E27FC236}">
                <a16:creationId xmlns:a16="http://schemas.microsoft.com/office/drawing/2014/main" id="{DA41A61C-259A-4F3F-ABD1-B5215B5102D9}"/>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22" name="Rectangle : coins arrondis 21">
            <a:extLst>
              <a:ext uri="{FF2B5EF4-FFF2-40B4-BE49-F238E27FC236}">
                <a16:creationId xmlns:a16="http://schemas.microsoft.com/office/drawing/2014/main" id="{A69753AD-CB64-4F23-AA05-F39A19E9B4EA}"/>
              </a:ext>
            </a:extLst>
          </p:cNvPr>
          <p:cNvSpPr/>
          <p:nvPr/>
        </p:nvSpPr>
        <p:spPr>
          <a:xfrm>
            <a:off x="591726" y="43727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23" name="ZoneTexte 22">
            <a:extLst>
              <a:ext uri="{FF2B5EF4-FFF2-40B4-BE49-F238E27FC236}">
                <a16:creationId xmlns:a16="http://schemas.microsoft.com/office/drawing/2014/main" id="{A9750E04-8DBA-4A25-A709-58FFAAD6076F}"/>
              </a:ext>
            </a:extLst>
          </p:cNvPr>
          <p:cNvSpPr txBox="1"/>
          <p:nvPr/>
        </p:nvSpPr>
        <p:spPr>
          <a:xfrm>
            <a:off x="3228311" y="2337770"/>
            <a:ext cx="4784203"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p:txBody>
      </p:sp>
      <p:sp>
        <p:nvSpPr>
          <p:cNvPr id="24" name="Slide Number Placeholder 4">
            <a:extLst>
              <a:ext uri="{FF2B5EF4-FFF2-40B4-BE49-F238E27FC236}">
                <a16:creationId xmlns:a16="http://schemas.microsoft.com/office/drawing/2014/main" id="{3263018E-9BCD-4E2F-B1BE-9A4E26E8D704}"/>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8</a:t>
            </a:fld>
            <a:endParaRPr lang="fr-FR"/>
          </a:p>
        </p:txBody>
      </p:sp>
      <p:sp>
        <p:nvSpPr>
          <p:cNvPr id="25" name="TextBox 10">
            <a:extLst>
              <a:ext uri="{FF2B5EF4-FFF2-40B4-BE49-F238E27FC236}">
                <a16:creationId xmlns:a16="http://schemas.microsoft.com/office/drawing/2014/main" id="{FD60B0A6-1197-473A-9E88-E0F247B5D7D2}"/>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grpSp>
        <p:nvGrpSpPr>
          <p:cNvPr id="26" name="Groupe 25">
            <a:extLst>
              <a:ext uri="{FF2B5EF4-FFF2-40B4-BE49-F238E27FC236}">
                <a16:creationId xmlns:a16="http://schemas.microsoft.com/office/drawing/2014/main" id="{BCD480F6-0253-47E6-8CD0-7AF8DCC3F1B0}"/>
              </a:ext>
            </a:extLst>
          </p:cNvPr>
          <p:cNvGrpSpPr/>
          <p:nvPr/>
        </p:nvGrpSpPr>
        <p:grpSpPr>
          <a:xfrm>
            <a:off x="7604449" y="2223926"/>
            <a:ext cx="4161453" cy="954107"/>
            <a:chOff x="7604449" y="1408374"/>
            <a:chExt cx="4161453" cy="954107"/>
          </a:xfrm>
        </p:grpSpPr>
        <p:sp>
          <p:nvSpPr>
            <p:cNvPr id="27" name="TextBox 9">
              <a:extLst>
                <a:ext uri="{FF2B5EF4-FFF2-40B4-BE49-F238E27FC236}">
                  <a16:creationId xmlns:a16="http://schemas.microsoft.com/office/drawing/2014/main" id="{F2D3531A-0036-432E-B774-CE148908E7C2}"/>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cxnSp>
          <p:nvCxnSpPr>
            <p:cNvPr id="28" name="Straight Arrow Connector 14">
              <a:extLst>
                <a:ext uri="{FF2B5EF4-FFF2-40B4-BE49-F238E27FC236}">
                  <a16:creationId xmlns:a16="http://schemas.microsoft.com/office/drawing/2014/main" id="{E02509F4-967D-419A-BAC5-071A87955437}"/>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e 28">
            <a:extLst>
              <a:ext uri="{FF2B5EF4-FFF2-40B4-BE49-F238E27FC236}">
                <a16:creationId xmlns:a16="http://schemas.microsoft.com/office/drawing/2014/main" id="{55AD132D-F0EC-4B42-9830-4CE2A447BF55}"/>
              </a:ext>
            </a:extLst>
          </p:cNvPr>
          <p:cNvGrpSpPr/>
          <p:nvPr/>
        </p:nvGrpSpPr>
        <p:grpSpPr>
          <a:xfrm>
            <a:off x="3228311" y="4448427"/>
            <a:ext cx="8537591" cy="954107"/>
            <a:chOff x="3228311" y="5016840"/>
            <a:chExt cx="8537591" cy="954107"/>
          </a:xfrm>
        </p:grpSpPr>
        <p:sp>
          <p:nvSpPr>
            <p:cNvPr id="30" name="ZoneTexte 29">
              <a:extLst>
                <a:ext uri="{FF2B5EF4-FFF2-40B4-BE49-F238E27FC236}">
                  <a16:creationId xmlns:a16="http://schemas.microsoft.com/office/drawing/2014/main" id="{23105575-84FD-4B30-8721-F05AB91B5BA2}"/>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31" name="TextBox 12">
              <a:extLst>
                <a:ext uri="{FF2B5EF4-FFF2-40B4-BE49-F238E27FC236}">
                  <a16:creationId xmlns:a16="http://schemas.microsoft.com/office/drawing/2014/main" id="{F26F1DC7-F298-4EB6-AC92-400144B547DC}"/>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32" name="Straight Arrow Connector 17">
              <a:extLst>
                <a:ext uri="{FF2B5EF4-FFF2-40B4-BE49-F238E27FC236}">
                  <a16:creationId xmlns:a16="http://schemas.microsoft.com/office/drawing/2014/main" id="{A3070701-94FC-49DA-A4A1-B8D9ECF6F1A2}"/>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18">
            <a:extLst>
              <a:ext uri="{FF2B5EF4-FFF2-40B4-BE49-F238E27FC236}">
                <a16:creationId xmlns:a16="http://schemas.microsoft.com/office/drawing/2014/main" id="{59DABF0B-271C-43A8-8A7C-187D8096852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1635</Words>
  <Application>Microsoft Office PowerPoint</Application>
  <PresentationFormat>Grand écran</PresentationFormat>
  <Paragraphs>306</Paragraphs>
  <Slides>34</Slides>
  <Notes>33</Notes>
  <HiddenSlides>0</HiddenSlides>
  <MMClips>4</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Présentation PowerPoint</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 Machine Learning – Model application</vt:lpstr>
      <vt:lpstr>Présentation PowerPoint</vt:lpstr>
      <vt:lpstr>II. Counting events   C. Break detection methodology - application of the random forest model</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160</cp:revision>
  <dcterms:created xsi:type="dcterms:W3CDTF">2021-01-27T09:49:50Z</dcterms:created>
  <dcterms:modified xsi:type="dcterms:W3CDTF">2021-02-05T01:32:45Z</dcterms:modified>
</cp:coreProperties>
</file>